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48" r:id="rId1"/>
  </p:sldMasterIdLst>
  <p:notesMasterIdLst>
    <p:notesMasterId r:id="rId26"/>
  </p:notesMasterIdLst>
  <p:sldIdLst>
    <p:sldId id="256" r:id="rId2"/>
    <p:sldId id="457" r:id="rId3"/>
    <p:sldId id="440" r:id="rId4"/>
    <p:sldId id="456" r:id="rId5"/>
    <p:sldId id="458" r:id="rId6"/>
    <p:sldId id="459" r:id="rId7"/>
    <p:sldId id="461" r:id="rId8"/>
    <p:sldId id="462" r:id="rId9"/>
    <p:sldId id="463" r:id="rId10"/>
    <p:sldId id="464" r:id="rId11"/>
    <p:sldId id="465" r:id="rId12"/>
    <p:sldId id="466" r:id="rId13"/>
    <p:sldId id="467" r:id="rId14"/>
    <p:sldId id="468" r:id="rId15"/>
    <p:sldId id="469" r:id="rId16"/>
    <p:sldId id="470" r:id="rId17"/>
    <p:sldId id="471" r:id="rId18"/>
    <p:sldId id="472" r:id="rId19"/>
    <p:sldId id="473" r:id="rId20"/>
    <p:sldId id="474" r:id="rId21"/>
    <p:sldId id="475" r:id="rId22"/>
    <p:sldId id="476" r:id="rId23"/>
    <p:sldId id="477" r:id="rId24"/>
    <p:sldId id="478" r:id="rId25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Roboto" panose="02000000000000000000" pitchFamily="2" charset="0"/>
      <p:regular r:id="rId31"/>
      <p:bold r:id="rId32"/>
      <p:italic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008">
          <p15:clr>
            <a:srgbClr val="A4A3A4"/>
          </p15:clr>
        </p15:guide>
        <p15:guide id="2" orient="horz" pos="531">
          <p15:clr>
            <a:srgbClr val="A4A3A4"/>
          </p15:clr>
        </p15:guide>
        <p15:guide id="3" pos="521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76" roundtripDataSignature="AMtx7mg36blUgQXDU7ple8mltpXpz/UUnw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amira Tariq" initials="ST" lastIdx="3" clrIdx="0">
    <p:extLst>
      <p:ext uri="{19B8F6BF-5375-455C-9EA6-DF929625EA0E}">
        <p15:presenceInfo xmlns:p15="http://schemas.microsoft.com/office/powerpoint/2012/main" userId="Samira Tariq" providerId="None"/>
      </p:ext>
    </p:extLst>
  </p:cmAuthor>
  <p:cmAuthor id="2" name="bhargav vedurupaka" initials="bv" lastIdx="1" clrIdx="1">
    <p:extLst>
      <p:ext uri="{19B8F6BF-5375-455C-9EA6-DF929625EA0E}">
        <p15:presenceInfo xmlns:p15="http://schemas.microsoft.com/office/powerpoint/2012/main" userId="1e3742d62c9673a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  <a:srgbClr val="A6A6A6"/>
    <a:srgbClr val="A00001"/>
    <a:srgbClr val="A40001"/>
    <a:srgbClr val="F88F01"/>
    <a:srgbClr val="92A000"/>
    <a:srgbClr val="A70001"/>
    <a:srgbClr val="212121"/>
    <a:srgbClr val="EB19C8"/>
    <a:srgbClr val="2079D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C32AA2C-D27D-4419-AF1A-19E52163CEF9}">
  <a:tblStyle styleId="{7C32AA2C-D27D-4419-AF1A-19E52163CEF9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591" autoAdjust="0"/>
    <p:restoredTop sz="95118" autoAdjust="0"/>
  </p:normalViewPr>
  <p:slideViewPr>
    <p:cSldViewPr snapToGrid="0">
      <p:cViewPr varScale="1">
        <p:scale>
          <a:sx n="113" d="100"/>
          <a:sy n="113" d="100"/>
        </p:scale>
        <p:origin x="725" y="67"/>
      </p:cViewPr>
      <p:guideLst>
        <p:guide orient="horz" pos="1008"/>
        <p:guide orient="horz" pos="531"/>
        <p:guide pos="521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76" Type="http://customschemas.google.com/relationships/presentationmetadata" Target="meta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82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77" Type="http://schemas.openxmlformats.org/officeDocument/2006/relationships/commentAuthors" Target="commentAuthors.xml"/><Relationship Id="rId8" Type="http://schemas.openxmlformats.org/officeDocument/2006/relationships/slide" Target="slides/slide7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hargav vedurupaka" userId="1e3742d62c9673a1" providerId="LiveId" clId="{B24E6199-929F-4720-8D29-B10E9E6F2736}"/>
    <pc:docChg chg="modSld">
      <pc:chgData name="bhargav vedurupaka" userId="1e3742d62c9673a1" providerId="LiveId" clId="{B24E6199-929F-4720-8D29-B10E9E6F2736}" dt="2022-05-24T05:19:27.228" v="2" actId="6549"/>
      <pc:docMkLst>
        <pc:docMk/>
      </pc:docMkLst>
      <pc:sldChg chg="modSp mod">
        <pc:chgData name="bhargav vedurupaka" userId="1e3742d62c9673a1" providerId="LiveId" clId="{B24E6199-929F-4720-8D29-B10E9E6F2736}" dt="2022-05-24T05:19:27.228" v="2" actId="6549"/>
        <pc:sldMkLst>
          <pc:docMk/>
          <pc:sldMk cId="0" sldId="256"/>
        </pc:sldMkLst>
        <pc:spChg chg="mod">
          <ac:chgData name="bhargav vedurupaka" userId="1e3742d62c9673a1" providerId="LiveId" clId="{B24E6199-929F-4720-8D29-B10E9E6F2736}" dt="2022-05-24T05:19:27.228" v="2" actId="6549"/>
          <ac:spMkLst>
            <pc:docMk/>
            <pc:sldMk cId="0" sldId="256"/>
            <ac:spMk id="5" creationId="{035BFD9F-8B11-4004-BE53-5C52C8AEEC5D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2" name="Google Shape;112;p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968473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7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7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6" name="Google Shape;16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2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32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34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34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34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36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3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3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403191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2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6" r:id="rId4"/>
    <p:sldLayoutId id="2147483658" r:id="rId5"/>
    <p:sldLayoutId id="2147483659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m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m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m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m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endParaRPr/>
          </a:p>
        </p:txBody>
      </p:sp>
      <p:sp>
        <p:nvSpPr>
          <p:cNvPr id="55" name="Google Shape;55;p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pic>
        <p:nvPicPr>
          <p:cNvPr id="56" name="Google Shape;56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3" y="0"/>
            <a:ext cx="9197340" cy="531114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C7FFC51-CB61-4A7D-81E6-0077E2535005}"/>
              </a:ext>
            </a:extLst>
          </p:cNvPr>
          <p:cNvSpPr txBox="1"/>
          <p:nvPr/>
        </p:nvSpPr>
        <p:spPr>
          <a:xfrm>
            <a:off x="3627331" y="159800"/>
            <a:ext cx="19435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PROJECT</a:t>
            </a:r>
            <a:endParaRPr lang="en-IN" sz="32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CEBDF4-97EB-45E7-B079-D0823A527218}"/>
              </a:ext>
            </a:extLst>
          </p:cNvPr>
          <p:cNvSpPr txBox="1"/>
          <p:nvPr/>
        </p:nvSpPr>
        <p:spPr>
          <a:xfrm>
            <a:off x="1598506" y="744575"/>
            <a:ext cx="63262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Estimating </a:t>
            </a:r>
            <a:r>
              <a:rPr lang="en-US" sz="28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Workation</a:t>
            </a:r>
            <a:r>
              <a:rPr lang="en-US" sz="2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Price (per person</a:t>
            </a:r>
            <a:r>
              <a:rPr lang="en-US" sz="2400" b="1" dirty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)</a:t>
            </a:r>
            <a:endParaRPr lang="en-IN" sz="2400" b="1" dirty="0">
              <a:solidFill>
                <a:schemeClr val="bg1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35BFD9F-8B11-4004-BE53-5C52C8AEEC5D}"/>
              </a:ext>
            </a:extLst>
          </p:cNvPr>
          <p:cNvSpPr txBox="1"/>
          <p:nvPr/>
        </p:nvSpPr>
        <p:spPr>
          <a:xfrm>
            <a:off x="142240" y="2899995"/>
            <a:ext cx="46194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600" dirty="0">
              <a:solidFill>
                <a:schemeClr val="bg1"/>
              </a:solidFill>
              <a:latin typeface="+mn-lt"/>
              <a:cs typeface="Calibri" panose="020F0502020204030204" pitchFamily="34" charset="0"/>
            </a:endParaRPr>
          </a:p>
          <a:p>
            <a:r>
              <a:rPr lang="en-US" sz="1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IN" sz="16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114;p41">
            <a:extLst>
              <a:ext uri="{FF2B5EF4-FFF2-40B4-BE49-F238E27FC236}">
                <a16:creationId xmlns:a16="http://schemas.microsoft.com/office/drawing/2014/main" id="{5A853C2F-12C3-37D3-577A-053E35F32775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" y="350"/>
            <a:ext cx="9143998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AEF69D-ED69-3C4E-2CCD-4D449CBFB9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1237" y="1326971"/>
            <a:ext cx="6741526" cy="328558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254446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114;p41">
            <a:extLst>
              <a:ext uri="{FF2B5EF4-FFF2-40B4-BE49-F238E27FC236}">
                <a16:creationId xmlns:a16="http://schemas.microsoft.com/office/drawing/2014/main" id="{23672234-8DE5-815E-7F11-44E79C2F45E0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" y="350"/>
            <a:ext cx="9143998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EC45A14-C2D5-D48C-2FCD-8C1A0A32DB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3752" y="1144294"/>
            <a:ext cx="6156915" cy="2854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4654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114;p41">
            <a:extLst>
              <a:ext uri="{FF2B5EF4-FFF2-40B4-BE49-F238E27FC236}">
                <a16:creationId xmlns:a16="http://schemas.microsoft.com/office/drawing/2014/main" id="{416C8D92-A59E-DFD0-79A6-C3C6A75D5237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" y="1"/>
            <a:ext cx="9143998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B3D2E31-4AA5-6332-B895-78523E3F11CA}"/>
              </a:ext>
            </a:extLst>
          </p:cNvPr>
          <p:cNvSpPr txBox="1"/>
          <p:nvPr/>
        </p:nvSpPr>
        <p:spPr>
          <a:xfrm>
            <a:off x="331893" y="546991"/>
            <a:ext cx="63940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Important variable explanation to build our model</a:t>
            </a:r>
            <a:endParaRPr lang="en-IN" sz="2000" b="1" dirty="0">
              <a:solidFill>
                <a:schemeClr val="bg1"/>
              </a:solidFill>
            </a:endParaRPr>
          </a:p>
        </p:txBody>
      </p:sp>
      <p:graphicFrame>
        <p:nvGraphicFramePr>
          <p:cNvPr id="7" name="Table 3">
            <a:extLst>
              <a:ext uri="{FF2B5EF4-FFF2-40B4-BE49-F238E27FC236}">
                <a16:creationId xmlns:a16="http://schemas.microsoft.com/office/drawing/2014/main" id="{16F17684-AF89-F670-1E39-7D6DE57506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4676415"/>
              </p:ext>
            </p:extLst>
          </p:nvPr>
        </p:nvGraphicFramePr>
        <p:xfrm>
          <a:off x="965979" y="1155423"/>
          <a:ext cx="6972368" cy="3379037"/>
        </p:xfrm>
        <a:graphic>
          <a:graphicData uri="http://schemas.openxmlformats.org/drawingml/2006/table">
            <a:tbl>
              <a:tblPr firstRow="1" bandRow="1">
                <a:tableStyleId>{7C32AA2C-D27D-4419-AF1A-19E52163CEF9}</a:tableStyleId>
              </a:tblPr>
              <a:tblGrid>
                <a:gridCol w="2875959">
                  <a:extLst>
                    <a:ext uri="{9D8B030D-6E8A-4147-A177-3AD203B41FA5}">
                      <a16:colId xmlns:a16="http://schemas.microsoft.com/office/drawing/2014/main" val="559348765"/>
                    </a:ext>
                  </a:extLst>
                </a:gridCol>
                <a:gridCol w="2373633">
                  <a:extLst>
                    <a:ext uri="{9D8B030D-6E8A-4147-A177-3AD203B41FA5}">
                      <a16:colId xmlns:a16="http://schemas.microsoft.com/office/drawing/2014/main" val="935824227"/>
                    </a:ext>
                  </a:extLst>
                </a:gridCol>
                <a:gridCol w="1722776">
                  <a:extLst>
                    <a:ext uri="{9D8B030D-6E8A-4147-A177-3AD203B41FA5}">
                      <a16:colId xmlns:a16="http://schemas.microsoft.com/office/drawing/2014/main" val="577190524"/>
                    </a:ext>
                  </a:extLst>
                </a:gridCol>
              </a:tblGrid>
              <a:tr h="341483">
                <a:tc>
                  <a:txBody>
                    <a:bodyPr/>
                    <a:lstStyle/>
                    <a:p>
                      <a:endParaRPr lang="en-IN" sz="1000" dirty="0">
                        <a:solidFill>
                          <a:schemeClr val="bg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+mj-lt"/>
                          <a:ea typeface="Roboto" panose="02000000000000000000" pitchFamily="2" charset="0"/>
                        </a:rPr>
                        <a:t>Correlation with price</a:t>
                      </a:r>
                      <a:endParaRPr lang="en-IN" sz="1400" dirty="0">
                        <a:solidFill>
                          <a:schemeClr val="bg1"/>
                        </a:solidFill>
                        <a:latin typeface="+mj-lt"/>
                        <a:ea typeface="Roboto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+mj-lt"/>
                          <a:ea typeface="Roboto" panose="02000000000000000000" pitchFamily="2" charset="0"/>
                        </a:rPr>
                        <a:t>Description</a:t>
                      </a:r>
                      <a:endParaRPr lang="en-IN" sz="1400" dirty="0">
                        <a:solidFill>
                          <a:schemeClr val="bg1"/>
                        </a:solidFill>
                        <a:latin typeface="+mj-lt"/>
                        <a:ea typeface="Roboto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158160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+mn-lt"/>
                          <a:ea typeface="Roboto"/>
                        </a:rPr>
                        <a:t>Package Type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1000" dirty="0">
                        <a:solidFill>
                          <a:schemeClr val="bg1"/>
                        </a:solidFill>
                        <a:latin typeface="+mn-lt"/>
                        <a:ea typeface="Roboto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1000" dirty="0">
                        <a:solidFill>
                          <a:schemeClr val="bg1"/>
                        </a:solidFill>
                        <a:latin typeface="Roboto"/>
                        <a:ea typeface="Roboto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9100730"/>
                  </a:ext>
                </a:extLst>
              </a:tr>
              <a:tr h="39534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latin typeface="+mn-lt"/>
                          <a:ea typeface="Roboto"/>
                        </a:rPr>
                        <a:t>No of Places Covered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1000" dirty="0">
                        <a:solidFill>
                          <a:schemeClr val="bg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1000" dirty="0">
                        <a:solidFill>
                          <a:schemeClr val="bg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2193548"/>
                  </a:ext>
                </a:extLst>
              </a:tr>
              <a:tr h="39534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latin typeface="+mn-lt"/>
                          <a:ea typeface="Roboto"/>
                        </a:rPr>
                        <a:t>No of Days Spent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0" dirty="0">
                        <a:solidFill>
                          <a:schemeClr val="bg1"/>
                        </a:solidFill>
                        <a:latin typeface="Roboto"/>
                        <a:ea typeface="Roboto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1000" dirty="0">
                        <a:solidFill>
                          <a:schemeClr val="bg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64837184"/>
                  </a:ext>
                </a:extLst>
              </a:tr>
              <a:tr h="38494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+mn-lt"/>
                          <a:ea typeface="Roboto"/>
                        </a:rPr>
                        <a:t>Travel Month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0" dirty="0">
                        <a:solidFill>
                          <a:schemeClr val="bg1"/>
                        </a:solidFill>
                        <a:latin typeface="Roboto"/>
                        <a:ea typeface="Roboto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1000" dirty="0">
                        <a:solidFill>
                          <a:schemeClr val="bg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16168721"/>
                  </a:ext>
                </a:extLst>
              </a:tr>
              <a:tr h="498722">
                <a:tc>
                  <a:txBody>
                    <a:bodyPr/>
                    <a:lstStyle/>
                    <a:p>
                      <a:pPr marL="0" marR="0" lvl="0" indent="0" algn="ctr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latin typeface="+mn-lt"/>
                          <a:ea typeface="Roboto"/>
                        </a:rPr>
                        <a:t>No of Sightseeing Places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bg1"/>
                        </a:solidFill>
                        <a:latin typeface="+mn-lt"/>
                        <a:ea typeface="Roboto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1000" dirty="0">
                        <a:solidFill>
                          <a:schemeClr val="bg1"/>
                        </a:solidFill>
                        <a:latin typeface="Roboto"/>
                        <a:ea typeface="Roboto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2937994"/>
                  </a:ext>
                </a:extLst>
              </a:tr>
              <a:tr h="498722">
                <a:tc>
                  <a:txBody>
                    <a:bodyPr/>
                    <a:lstStyle/>
                    <a:p>
                      <a:pPr marL="0" marR="0" lvl="0" indent="0" algn="ctr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latin typeface="+mn-lt"/>
                          <a:ea typeface="Roboto"/>
                        </a:rPr>
                        <a:t>Start City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bg1"/>
                        </a:solidFill>
                        <a:latin typeface="+mn-lt"/>
                        <a:ea typeface="Roboto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1000" dirty="0">
                        <a:solidFill>
                          <a:schemeClr val="bg1"/>
                        </a:solidFill>
                        <a:latin typeface="Roboto"/>
                        <a:ea typeface="Roboto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6114738"/>
                  </a:ext>
                </a:extLst>
              </a:tr>
              <a:tr h="498722">
                <a:tc>
                  <a:txBody>
                    <a:bodyPr/>
                    <a:lstStyle/>
                    <a:p>
                      <a:pPr marL="0" marR="0" lvl="0" indent="0" algn="ctr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latin typeface="+mn-lt"/>
                          <a:ea typeface="Roboto"/>
                        </a:rPr>
                        <a:t>No of Air Lines Used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bg1"/>
                        </a:solidFill>
                        <a:latin typeface="+mn-lt"/>
                        <a:ea typeface="Roboto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1000" dirty="0">
                        <a:solidFill>
                          <a:schemeClr val="bg1"/>
                        </a:solidFill>
                        <a:latin typeface="Roboto"/>
                        <a:ea typeface="Roboto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202561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722248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114;p41">
            <a:extLst>
              <a:ext uri="{FF2B5EF4-FFF2-40B4-BE49-F238E27FC236}">
                <a16:creationId xmlns:a16="http://schemas.microsoft.com/office/drawing/2014/main" id="{DF830E47-8096-8264-9552-8F8FC2B8CF10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" y="350"/>
            <a:ext cx="9143998" cy="51434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551562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114;p41">
            <a:extLst>
              <a:ext uri="{FF2B5EF4-FFF2-40B4-BE49-F238E27FC236}">
                <a16:creationId xmlns:a16="http://schemas.microsoft.com/office/drawing/2014/main" id="{50AA129B-66AC-C63C-BAEC-0E0999C97C68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" y="350"/>
            <a:ext cx="9143998" cy="51434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965022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114;p41">
            <a:extLst>
              <a:ext uri="{FF2B5EF4-FFF2-40B4-BE49-F238E27FC236}">
                <a16:creationId xmlns:a16="http://schemas.microsoft.com/office/drawing/2014/main" id="{6CA7A13F-F7B3-E2E4-3E5E-06ADBD9029D9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" y="350"/>
            <a:ext cx="9143998" cy="51434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173842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114;p41">
            <a:extLst>
              <a:ext uri="{FF2B5EF4-FFF2-40B4-BE49-F238E27FC236}">
                <a16:creationId xmlns:a16="http://schemas.microsoft.com/office/drawing/2014/main" id="{50624D4C-DB1F-2AD5-BE3A-91E6CC696DAA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" y="350"/>
            <a:ext cx="9143998" cy="51434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968818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114;p41">
            <a:extLst>
              <a:ext uri="{FF2B5EF4-FFF2-40B4-BE49-F238E27FC236}">
                <a16:creationId xmlns:a16="http://schemas.microsoft.com/office/drawing/2014/main" id="{AB0FCE0D-418E-61E2-9B10-955F91D4C578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" y="350"/>
            <a:ext cx="9143998" cy="51434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385302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114;p41">
            <a:extLst>
              <a:ext uri="{FF2B5EF4-FFF2-40B4-BE49-F238E27FC236}">
                <a16:creationId xmlns:a16="http://schemas.microsoft.com/office/drawing/2014/main" id="{2C231E06-3A86-46C4-6365-C4B1425FFDA1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" y="350"/>
            <a:ext cx="9143998" cy="51434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324837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114;p41">
            <a:extLst>
              <a:ext uri="{FF2B5EF4-FFF2-40B4-BE49-F238E27FC236}">
                <a16:creationId xmlns:a16="http://schemas.microsoft.com/office/drawing/2014/main" id="{54854E01-F3CB-B55D-5BE8-56B537C05F6C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" y="350"/>
            <a:ext cx="9143998" cy="51434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782092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114;p41">
            <a:extLst>
              <a:ext uri="{FF2B5EF4-FFF2-40B4-BE49-F238E27FC236}">
                <a16:creationId xmlns:a16="http://schemas.microsoft.com/office/drawing/2014/main" id="{0D715BE7-B0F5-41FB-8B9B-CD5C69B5EE4E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" y="350"/>
            <a:ext cx="9143998" cy="51434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167643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114;p41">
            <a:extLst>
              <a:ext uri="{FF2B5EF4-FFF2-40B4-BE49-F238E27FC236}">
                <a16:creationId xmlns:a16="http://schemas.microsoft.com/office/drawing/2014/main" id="{35686504-4524-E88E-4D42-CBDD130E6661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" y="350"/>
            <a:ext cx="9143998" cy="51434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931292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114;p41">
            <a:extLst>
              <a:ext uri="{FF2B5EF4-FFF2-40B4-BE49-F238E27FC236}">
                <a16:creationId xmlns:a16="http://schemas.microsoft.com/office/drawing/2014/main" id="{8F122350-0C40-C117-4B45-FBFDA12C64E1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" y="350"/>
            <a:ext cx="9143998" cy="51434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22888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114;p41">
            <a:extLst>
              <a:ext uri="{FF2B5EF4-FFF2-40B4-BE49-F238E27FC236}">
                <a16:creationId xmlns:a16="http://schemas.microsoft.com/office/drawing/2014/main" id="{F7BD6FD5-A1B2-E5B4-3C77-8B681AABADB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" y="350"/>
            <a:ext cx="9143998" cy="51434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873018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114;p41">
            <a:extLst>
              <a:ext uri="{FF2B5EF4-FFF2-40B4-BE49-F238E27FC236}">
                <a16:creationId xmlns:a16="http://schemas.microsoft.com/office/drawing/2014/main" id="{4D1EDC1E-226F-D9D8-EE41-FCED4533C334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" y="350"/>
            <a:ext cx="9143998" cy="51434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740410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114;p41">
            <a:extLst>
              <a:ext uri="{FF2B5EF4-FFF2-40B4-BE49-F238E27FC236}">
                <a16:creationId xmlns:a16="http://schemas.microsoft.com/office/drawing/2014/main" id="{A1F8FBFD-C52A-1AD5-CA2C-A7D280DA562F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" y="350"/>
            <a:ext cx="9143998" cy="51434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613298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8" cy="5143499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  <p:sp>
        <p:nvSpPr>
          <p:cNvPr id="115" name="Google Shape;115;p41"/>
          <p:cNvSpPr txBox="1"/>
          <p:nvPr/>
        </p:nvSpPr>
        <p:spPr>
          <a:xfrm>
            <a:off x="1667870" y="114851"/>
            <a:ext cx="8187600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buSzPts val="2800"/>
            </a:pPr>
            <a:r>
              <a:rPr lang="en-US" sz="2400" b="1" dirty="0">
                <a:solidFill>
                  <a:srgbClr val="FFFFFF"/>
                </a:solidFill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rPr>
              <a:t>Business Objective, Understanding And Approach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0A1FBCD-770B-4094-A3CC-1F5F5E9019C8}"/>
              </a:ext>
            </a:extLst>
          </p:cNvPr>
          <p:cNvSpPr txBox="1"/>
          <p:nvPr/>
        </p:nvSpPr>
        <p:spPr>
          <a:xfrm>
            <a:off x="389333" y="1087832"/>
            <a:ext cx="8523848" cy="20896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With remote working becoming the preferred choice of many millennial workers, the concept of </a:t>
            </a:r>
            <a:r>
              <a:rPr lang="en-US" dirty="0" err="1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Workation</a:t>
            </a:r>
            <a:r>
              <a:rPr lang="en-US" dirty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 is fast gaining popularity as it provides out of office experience encompassing both work time and leisure time. 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Lots of websites provide different </a:t>
            </a:r>
            <a:r>
              <a:rPr lang="en-US" dirty="0" err="1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workation</a:t>
            </a:r>
            <a:r>
              <a:rPr lang="en-US" dirty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 options for the users to choose from based on preferred destination location, the available amenities such as high-speed internet, a comfortable stay that too within the budget.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However it is challenging to find a good option for a given budget. To understand this problem further, a Travel and Hospitality Industry Client wants to predict the right price (per person) of the tour packages based on different factors</a:t>
            </a: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IN" sz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7284190-8D06-3744-DF03-D3209F20F52E}"/>
              </a:ext>
            </a:extLst>
          </p:cNvPr>
          <p:cNvSpPr txBox="1"/>
          <p:nvPr/>
        </p:nvSpPr>
        <p:spPr>
          <a:xfrm>
            <a:off x="389333" y="3548554"/>
            <a:ext cx="785217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bg1"/>
                </a:solidFill>
              </a:rPr>
              <a:t>The problem had columns mainly consisting of text-based data.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bg1"/>
                </a:solidFill>
              </a:rPr>
              <a:t>We teased out the total number of destinations covered in each trip from the ‘Destination’ column and the total places seen in each trip from the ‘Sightseeing Places Covered’ column.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bg1"/>
                </a:solidFill>
              </a:rPr>
              <a:t>The ‘Itinerary’ column, helped to  extract the total number of days covered in each trip.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bg1"/>
                </a:solidFill>
              </a:rPr>
              <a:t>‘Places Covered’ was dropped as it was similar to ‘Destination’.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D483CFF-CA7C-11C0-A67E-4D38453E7FEB}"/>
              </a:ext>
            </a:extLst>
          </p:cNvPr>
          <p:cNvSpPr/>
          <p:nvPr/>
        </p:nvSpPr>
        <p:spPr>
          <a:xfrm>
            <a:off x="514773" y="758993"/>
            <a:ext cx="1828800" cy="305124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Business objective</a:t>
            </a:r>
            <a:endParaRPr lang="en-IN" b="1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1D6D21D-DAE5-4055-6B41-8149A25AC667}"/>
              </a:ext>
            </a:extLst>
          </p:cNvPr>
          <p:cNvSpPr/>
          <p:nvPr/>
        </p:nvSpPr>
        <p:spPr>
          <a:xfrm>
            <a:off x="514773" y="3230880"/>
            <a:ext cx="1564640" cy="317674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Understanding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23993863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114;p41">
            <a:extLst>
              <a:ext uri="{FF2B5EF4-FFF2-40B4-BE49-F238E27FC236}">
                <a16:creationId xmlns:a16="http://schemas.microsoft.com/office/drawing/2014/main" id="{0D715BE7-B0F5-41FB-8B9B-CD5C69B5EE4E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" y="350"/>
            <a:ext cx="9143998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6CCE5DD-064A-AB65-AEBC-4A53E7AECAFF}"/>
              </a:ext>
            </a:extLst>
          </p:cNvPr>
          <p:cNvSpPr txBox="1"/>
          <p:nvPr/>
        </p:nvSpPr>
        <p:spPr>
          <a:xfrm>
            <a:off x="466077" y="391710"/>
            <a:ext cx="77146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bg1"/>
                </a:solidFill>
              </a:rPr>
              <a:t>We understood that to predict the price for a person for a trip first we have to know to which place the person is interested to travel and how he wants to travel.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D65FB3-FA94-426C-E528-C206F207D23A}"/>
              </a:ext>
            </a:extLst>
          </p:cNvPr>
          <p:cNvSpPr txBox="1"/>
          <p:nvPr/>
        </p:nvSpPr>
        <p:spPr>
          <a:xfrm>
            <a:off x="466077" y="2184617"/>
            <a:ext cx="842047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bg1"/>
                </a:solidFill>
              </a:rPr>
              <a:t>We started analyzing challenge with regular EDA (exploratory data analysis) and focused systematic encoding of categorical features using custom encoders.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bg1"/>
                </a:solidFill>
              </a:rPr>
              <a:t>We used Exploratory Data Analysis ( EDA) to understand the data in detail which helped us to  implement different feature engineering techniques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bg1"/>
                </a:solidFill>
              </a:rPr>
              <a:t>Various date related variables were also derived using the Datetime Index attributes of the Pandas’ library.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bg1"/>
                </a:solidFill>
              </a:rPr>
              <a:t>Variables like the number of places covered, number of nights during the trip, number of sightseeing places were also calculated.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B18334E-94A7-27B3-1A19-282BF47C137B}"/>
              </a:ext>
            </a:extLst>
          </p:cNvPr>
          <p:cNvSpPr/>
          <p:nvPr/>
        </p:nvSpPr>
        <p:spPr>
          <a:xfrm>
            <a:off x="577049" y="1808545"/>
            <a:ext cx="1068871" cy="301004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Approach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31674760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114;p41">
            <a:extLst>
              <a:ext uri="{FF2B5EF4-FFF2-40B4-BE49-F238E27FC236}">
                <a16:creationId xmlns:a16="http://schemas.microsoft.com/office/drawing/2014/main" id="{0D715BE7-B0F5-41FB-8B9B-CD5C69B5EE4E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" y="1"/>
            <a:ext cx="9143998" cy="514349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418CEBEA-A9C9-8263-1A5E-B2FE4995E7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4572870"/>
              </p:ext>
            </p:extLst>
          </p:nvPr>
        </p:nvGraphicFramePr>
        <p:xfrm>
          <a:off x="566352" y="1026730"/>
          <a:ext cx="8187510" cy="2650683"/>
        </p:xfrm>
        <a:graphic>
          <a:graphicData uri="http://schemas.openxmlformats.org/drawingml/2006/table">
            <a:tbl>
              <a:tblPr firstRow="1" bandRow="1">
                <a:tableStyleId>{7C32AA2C-D27D-4419-AF1A-19E52163CEF9}</a:tableStyleId>
              </a:tblPr>
              <a:tblGrid>
                <a:gridCol w="864605">
                  <a:extLst>
                    <a:ext uri="{9D8B030D-6E8A-4147-A177-3AD203B41FA5}">
                      <a16:colId xmlns:a16="http://schemas.microsoft.com/office/drawing/2014/main" val="559348765"/>
                    </a:ext>
                  </a:extLst>
                </a:gridCol>
                <a:gridCol w="713590">
                  <a:extLst>
                    <a:ext uri="{9D8B030D-6E8A-4147-A177-3AD203B41FA5}">
                      <a16:colId xmlns:a16="http://schemas.microsoft.com/office/drawing/2014/main" val="935824227"/>
                    </a:ext>
                  </a:extLst>
                </a:gridCol>
                <a:gridCol w="517921">
                  <a:extLst>
                    <a:ext uri="{9D8B030D-6E8A-4147-A177-3AD203B41FA5}">
                      <a16:colId xmlns:a16="http://schemas.microsoft.com/office/drawing/2014/main" val="577190524"/>
                    </a:ext>
                  </a:extLst>
                </a:gridCol>
                <a:gridCol w="544710">
                  <a:extLst>
                    <a:ext uri="{9D8B030D-6E8A-4147-A177-3AD203B41FA5}">
                      <a16:colId xmlns:a16="http://schemas.microsoft.com/office/drawing/2014/main" val="1767820845"/>
                    </a:ext>
                  </a:extLst>
                </a:gridCol>
                <a:gridCol w="446483">
                  <a:extLst>
                    <a:ext uri="{9D8B030D-6E8A-4147-A177-3AD203B41FA5}">
                      <a16:colId xmlns:a16="http://schemas.microsoft.com/office/drawing/2014/main" val="3969753155"/>
                    </a:ext>
                  </a:extLst>
                </a:gridCol>
                <a:gridCol w="437554">
                  <a:extLst>
                    <a:ext uri="{9D8B030D-6E8A-4147-A177-3AD203B41FA5}">
                      <a16:colId xmlns:a16="http://schemas.microsoft.com/office/drawing/2014/main" val="490462577"/>
                    </a:ext>
                  </a:extLst>
                </a:gridCol>
                <a:gridCol w="473273">
                  <a:extLst>
                    <a:ext uri="{9D8B030D-6E8A-4147-A177-3AD203B41FA5}">
                      <a16:colId xmlns:a16="http://schemas.microsoft.com/office/drawing/2014/main" val="2750424146"/>
                    </a:ext>
                  </a:extLst>
                </a:gridCol>
                <a:gridCol w="544701">
                  <a:extLst>
                    <a:ext uri="{9D8B030D-6E8A-4147-A177-3AD203B41FA5}">
                      <a16:colId xmlns:a16="http://schemas.microsoft.com/office/drawing/2014/main" val="605634313"/>
                    </a:ext>
                  </a:extLst>
                </a:gridCol>
                <a:gridCol w="482203">
                  <a:extLst>
                    <a:ext uri="{9D8B030D-6E8A-4147-A177-3AD203B41FA5}">
                      <a16:colId xmlns:a16="http://schemas.microsoft.com/office/drawing/2014/main" val="1677937986"/>
                    </a:ext>
                  </a:extLst>
                </a:gridCol>
                <a:gridCol w="526851">
                  <a:extLst>
                    <a:ext uri="{9D8B030D-6E8A-4147-A177-3AD203B41FA5}">
                      <a16:colId xmlns:a16="http://schemas.microsoft.com/office/drawing/2014/main" val="3616317552"/>
                    </a:ext>
                  </a:extLst>
                </a:gridCol>
                <a:gridCol w="473269">
                  <a:extLst>
                    <a:ext uri="{9D8B030D-6E8A-4147-A177-3AD203B41FA5}">
                      <a16:colId xmlns:a16="http://schemas.microsoft.com/office/drawing/2014/main" val="3406931004"/>
                    </a:ext>
                  </a:extLst>
                </a:gridCol>
                <a:gridCol w="482203">
                  <a:extLst>
                    <a:ext uri="{9D8B030D-6E8A-4147-A177-3AD203B41FA5}">
                      <a16:colId xmlns:a16="http://schemas.microsoft.com/office/drawing/2014/main" val="768206982"/>
                    </a:ext>
                  </a:extLst>
                </a:gridCol>
                <a:gridCol w="508992">
                  <a:extLst>
                    <a:ext uri="{9D8B030D-6E8A-4147-A177-3AD203B41FA5}">
                      <a16:colId xmlns:a16="http://schemas.microsoft.com/office/drawing/2014/main" val="1016245771"/>
                    </a:ext>
                  </a:extLst>
                </a:gridCol>
                <a:gridCol w="1171155">
                  <a:extLst>
                    <a:ext uri="{9D8B030D-6E8A-4147-A177-3AD203B41FA5}">
                      <a16:colId xmlns:a16="http://schemas.microsoft.com/office/drawing/2014/main" val="2780180571"/>
                    </a:ext>
                  </a:extLst>
                </a:gridCol>
              </a:tblGrid>
              <a:tr h="843848">
                <a:tc>
                  <a:txBody>
                    <a:bodyPr/>
                    <a:lstStyle/>
                    <a:p>
                      <a:endParaRPr lang="en-IN" sz="1000" dirty="0">
                        <a:solidFill>
                          <a:schemeClr val="bg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solidFill>
                            <a:schemeClr val="bg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Variable Type</a:t>
                      </a:r>
                      <a:endParaRPr lang="en-IN" sz="1000">
                        <a:solidFill>
                          <a:schemeClr val="bg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solidFill>
                            <a:schemeClr val="bg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Min</a:t>
                      </a:r>
                      <a:endParaRPr lang="en-IN" sz="1000">
                        <a:solidFill>
                          <a:schemeClr val="bg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solidFill>
                            <a:schemeClr val="bg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Pc 1%</a:t>
                      </a:r>
                      <a:endParaRPr lang="en-IN" sz="1000">
                        <a:solidFill>
                          <a:schemeClr val="bg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000">
                          <a:solidFill>
                            <a:schemeClr val="bg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Pc 5%</a:t>
                      </a:r>
                      <a:endParaRPr lang="en-IN" sz="1000">
                        <a:solidFill>
                          <a:schemeClr val="bg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000">
                          <a:solidFill>
                            <a:schemeClr val="bg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Pc 25%</a:t>
                      </a:r>
                      <a:endParaRPr lang="en-IN" sz="1000">
                        <a:solidFill>
                          <a:schemeClr val="bg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solidFill>
                            <a:schemeClr val="bg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Pc 50%</a:t>
                      </a:r>
                      <a:endParaRPr lang="en-IN" sz="1000">
                        <a:solidFill>
                          <a:schemeClr val="bg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000">
                          <a:solidFill>
                            <a:schemeClr val="bg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Mean</a:t>
                      </a:r>
                      <a:endParaRPr lang="en-IN" sz="1000">
                        <a:solidFill>
                          <a:schemeClr val="bg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000">
                          <a:solidFill>
                            <a:schemeClr val="bg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Pc 75%</a:t>
                      </a:r>
                      <a:endParaRPr lang="en-IN" sz="1000">
                        <a:solidFill>
                          <a:schemeClr val="bg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solidFill>
                            <a:schemeClr val="bg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Pc 95%</a:t>
                      </a:r>
                      <a:endParaRPr lang="en-IN" sz="1000">
                        <a:solidFill>
                          <a:schemeClr val="bg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000">
                          <a:solidFill>
                            <a:schemeClr val="bg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Pc 99%</a:t>
                      </a:r>
                      <a:endParaRPr lang="en-IN" sz="1000">
                        <a:solidFill>
                          <a:schemeClr val="bg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solidFill>
                            <a:schemeClr val="bg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Max</a:t>
                      </a:r>
                      <a:endParaRPr lang="en-IN" sz="1000">
                        <a:solidFill>
                          <a:schemeClr val="bg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000">
                          <a:solidFill>
                            <a:schemeClr val="bg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% Missing values</a:t>
                      </a:r>
                      <a:endParaRPr lang="en-IN" sz="1000">
                        <a:solidFill>
                          <a:schemeClr val="bg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000">
                          <a:solidFill>
                            <a:schemeClr val="bg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% Unique values</a:t>
                      </a:r>
                      <a:endParaRPr lang="en-IN" sz="1000">
                        <a:solidFill>
                          <a:schemeClr val="bg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1581605"/>
                  </a:ext>
                </a:extLst>
              </a:tr>
              <a:tr h="391786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  <a:latin typeface="Roboto"/>
                          <a:ea typeface="Roboto"/>
                        </a:rPr>
                        <a:t>Flight Stops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solidFill>
                            <a:schemeClr val="bg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Numeric</a:t>
                      </a:r>
                      <a:endParaRPr lang="en-IN" sz="1000">
                        <a:solidFill>
                          <a:schemeClr val="bg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>
                          <a:solidFill>
                            <a:schemeClr val="bg1"/>
                          </a:solidFill>
                          <a:latin typeface="Roboto"/>
                          <a:ea typeface="Roboto"/>
                        </a:rPr>
                        <a:t>0.4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>
                          <a:solidFill>
                            <a:schemeClr val="bg1"/>
                          </a:solidFill>
                          <a:latin typeface="Roboto"/>
                          <a:ea typeface="Roboto"/>
                        </a:rPr>
                        <a:t>3.69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>
                          <a:solidFill>
                            <a:schemeClr val="bg1"/>
                          </a:solidFill>
                          <a:latin typeface="Roboto"/>
                          <a:ea typeface="Roboto"/>
                        </a:rPr>
                        <a:t>8.8</a:t>
                      </a:r>
                      <a:endParaRPr lang="en-IN" sz="1000">
                        <a:solidFill>
                          <a:schemeClr val="bg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>
                          <a:solidFill>
                            <a:schemeClr val="bg1"/>
                          </a:solidFill>
                          <a:latin typeface="Roboto"/>
                          <a:ea typeface="Roboto"/>
                        </a:rPr>
                        <a:t>30.7</a:t>
                      </a:r>
                      <a:endParaRPr lang="en-IN" sz="1000">
                        <a:solidFill>
                          <a:schemeClr val="bg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>
                          <a:solidFill>
                            <a:schemeClr val="bg1"/>
                          </a:solidFill>
                          <a:latin typeface="Roboto"/>
                          <a:ea typeface="Roboto"/>
                        </a:rPr>
                        <a:t>85.05</a:t>
                      </a:r>
                      <a:endParaRPr lang="en-IN" sz="1000">
                        <a:solidFill>
                          <a:schemeClr val="bg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>
                          <a:solidFill>
                            <a:schemeClr val="bg1"/>
                          </a:solidFill>
                          <a:latin typeface="Roboto"/>
                          <a:ea typeface="Roboto"/>
                        </a:rPr>
                        <a:t>246.4</a:t>
                      </a:r>
                      <a:endParaRPr lang="en-IN" sz="1000">
                        <a:solidFill>
                          <a:schemeClr val="bg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>
                          <a:solidFill>
                            <a:schemeClr val="bg1"/>
                          </a:solidFill>
                          <a:latin typeface="Roboto"/>
                          <a:ea typeface="Roboto"/>
                        </a:rPr>
                        <a:t>251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>
                          <a:solidFill>
                            <a:schemeClr val="bg1"/>
                          </a:solidFill>
                          <a:latin typeface="Roboto"/>
                          <a:ea typeface="Roboto"/>
                        </a:rPr>
                        <a:t>1015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>
                          <a:solidFill>
                            <a:schemeClr val="bg1"/>
                          </a:solidFill>
                          <a:latin typeface="Roboto"/>
                          <a:ea typeface="Roboto"/>
                        </a:rPr>
                        <a:t>2301</a:t>
                      </a:r>
                      <a:endParaRPr lang="en-IN" sz="1000">
                        <a:solidFill>
                          <a:schemeClr val="bg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>
                          <a:solidFill>
                            <a:schemeClr val="bg1"/>
                          </a:solidFill>
                          <a:latin typeface="Roboto"/>
                          <a:ea typeface="Roboto"/>
                        </a:rPr>
                        <a:t>2263</a:t>
                      </a:r>
                      <a:endParaRPr lang="en-IN" sz="1000">
                        <a:solidFill>
                          <a:schemeClr val="bg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>
                          <a:solidFill>
                            <a:schemeClr val="bg1"/>
                          </a:solidFill>
                          <a:latin typeface="Roboto"/>
                          <a:ea typeface="Roboto"/>
                        </a:rPr>
                        <a:t>0%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>
                          <a:solidFill>
                            <a:schemeClr val="bg1"/>
                          </a:solidFill>
                          <a:latin typeface="Roboto"/>
                          <a:ea typeface="Roboto"/>
                        </a:rPr>
                        <a:t>53.03%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9100730"/>
                  </a:ext>
                </a:extLst>
              </a:tr>
              <a:tr h="3105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000" dirty="0">
                          <a:solidFill>
                            <a:schemeClr val="bg1"/>
                          </a:solidFill>
                          <a:latin typeface="Roboto"/>
                          <a:ea typeface="Roboto"/>
                        </a:rPr>
                        <a:t>Meals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solidFill>
                            <a:schemeClr val="bg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Numeric</a:t>
                      </a:r>
                      <a:endParaRPr lang="en-IN" sz="1000">
                        <a:solidFill>
                          <a:schemeClr val="bg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>
                          <a:solidFill>
                            <a:schemeClr val="bg1"/>
                          </a:solidFill>
                          <a:latin typeface="Roboto"/>
                          <a:ea typeface="Roboto"/>
                        </a:rPr>
                        <a:t>1.0</a:t>
                      </a:r>
                      <a:endParaRPr lang="en-IN" sz="1000">
                        <a:solidFill>
                          <a:schemeClr val="bg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000">
                          <a:solidFill>
                            <a:schemeClr val="bg1"/>
                          </a:solidFill>
                          <a:latin typeface="Roboto"/>
                          <a:ea typeface="Roboto"/>
                        </a:rPr>
                        <a:t>1.0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>
                          <a:solidFill>
                            <a:schemeClr val="bg1"/>
                          </a:solidFill>
                          <a:latin typeface="Roboto"/>
                          <a:ea typeface="Roboto"/>
                        </a:rPr>
                        <a:t>1.0</a:t>
                      </a:r>
                      <a:endParaRPr lang="en-IN" sz="1000">
                        <a:solidFill>
                          <a:schemeClr val="bg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>
                          <a:solidFill>
                            <a:schemeClr val="bg1"/>
                          </a:solidFill>
                          <a:latin typeface="Roboto"/>
                          <a:ea typeface="Roboto"/>
                        </a:rPr>
                        <a:t>2.0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>
                          <a:solidFill>
                            <a:schemeClr val="bg1"/>
                          </a:solidFill>
                          <a:latin typeface="Roboto"/>
                          <a:ea typeface="Roboto"/>
                        </a:rPr>
                        <a:t>3.0</a:t>
                      </a:r>
                      <a:endParaRPr lang="en-IN" sz="1000">
                        <a:solidFill>
                          <a:schemeClr val="bg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>
                          <a:solidFill>
                            <a:schemeClr val="bg1"/>
                          </a:solidFill>
                          <a:latin typeface="Roboto"/>
                          <a:ea typeface="Roboto"/>
                        </a:rPr>
                        <a:t>3.4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>
                          <a:solidFill>
                            <a:schemeClr val="bg1"/>
                          </a:solidFill>
                          <a:latin typeface="Roboto"/>
                          <a:ea typeface="Roboto"/>
                        </a:rPr>
                        <a:t>5.0</a:t>
                      </a:r>
                      <a:endParaRPr lang="en-IN" sz="1000">
                        <a:solidFill>
                          <a:schemeClr val="bg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>
                          <a:solidFill>
                            <a:schemeClr val="bg1"/>
                          </a:solidFill>
                          <a:latin typeface="Roboto"/>
                          <a:ea typeface="Roboto"/>
                        </a:rPr>
                        <a:t>8.0</a:t>
                      </a:r>
                      <a:endParaRPr lang="en-IN" sz="1000">
                        <a:solidFill>
                          <a:schemeClr val="bg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>
                          <a:solidFill>
                            <a:schemeClr val="bg1"/>
                          </a:solidFill>
                          <a:latin typeface="Roboto"/>
                          <a:ea typeface="Roboto"/>
                        </a:rPr>
                        <a:t>11.0</a:t>
                      </a:r>
                      <a:endParaRPr lang="en-IN" sz="1000">
                        <a:solidFill>
                          <a:schemeClr val="bg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>
                          <a:solidFill>
                            <a:schemeClr val="bg1"/>
                          </a:solidFill>
                          <a:latin typeface="Roboto"/>
                          <a:ea typeface="Roboto"/>
                        </a:rPr>
                        <a:t>14.0</a:t>
                      </a:r>
                      <a:endParaRPr lang="en-IN" sz="1000">
                        <a:solidFill>
                          <a:schemeClr val="bg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>
                          <a:solidFill>
                            <a:schemeClr val="bg1"/>
                          </a:solidFill>
                          <a:latin typeface="Roboto"/>
                          <a:ea typeface="Roboto"/>
                        </a:rPr>
                        <a:t>0%</a:t>
                      </a:r>
                      <a:endParaRPr lang="en-IN" sz="1000">
                        <a:solidFill>
                          <a:schemeClr val="bg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>
                          <a:solidFill>
                            <a:schemeClr val="bg1"/>
                          </a:solidFill>
                          <a:latin typeface="Roboto"/>
                          <a:ea typeface="Roboto"/>
                        </a:rPr>
                        <a:t>0.02%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2193548"/>
                  </a:ext>
                </a:extLst>
              </a:tr>
              <a:tr h="3105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000" dirty="0">
                          <a:solidFill>
                            <a:schemeClr val="bg1"/>
                          </a:solidFill>
                          <a:latin typeface="Roboto"/>
                          <a:ea typeface="Roboto"/>
                        </a:rPr>
                        <a:t>Per person price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solidFill>
                            <a:schemeClr val="bg1"/>
                          </a:solidFill>
                          <a:latin typeface="Roboto"/>
                          <a:ea typeface="Roboto"/>
                        </a:rPr>
                        <a:t>Numeric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 dirty="0">
                          <a:solidFill>
                            <a:schemeClr val="bg1"/>
                          </a:solidFill>
                          <a:latin typeface="Roboto"/>
                          <a:ea typeface="Roboto"/>
                        </a:rPr>
                        <a:t>0.0</a:t>
                      </a:r>
                      <a:endParaRPr lang="en-IN" sz="1000" dirty="0">
                        <a:solidFill>
                          <a:schemeClr val="bg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>
                          <a:solidFill>
                            <a:schemeClr val="bg1"/>
                          </a:solidFill>
                          <a:latin typeface="Roboto"/>
                          <a:ea typeface="Roboto"/>
                        </a:rPr>
                        <a:t>0.0</a:t>
                      </a:r>
                      <a:endParaRPr lang="en-IN" sz="1000">
                        <a:solidFill>
                          <a:schemeClr val="bg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>
                          <a:solidFill>
                            <a:schemeClr val="bg1"/>
                          </a:solidFill>
                          <a:latin typeface="Roboto"/>
                          <a:ea typeface="Roboto"/>
                        </a:rPr>
                        <a:t>0.0</a:t>
                      </a:r>
                      <a:endParaRPr lang="en-IN" sz="1000">
                        <a:solidFill>
                          <a:schemeClr val="bg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>
                          <a:solidFill>
                            <a:schemeClr val="bg1"/>
                          </a:solidFill>
                          <a:latin typeface="Roboto"/>
                          <a:ea typeface="Roboto"/>
                        </a:rPr>
                        <a:t>0.0</a:t>
                      </a:r>
                      <a:endParaRPr lang="en-IN" sz="1000">
                        <a:solidFill>
                          <a:schemeClr val="bg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>
                          <a:solidFill>
                            <a:schemeClr val="bg1"/>
                          </a:solidFill>
                          <a:latin typeface="Roboto"/>
                          <a:ea typeface="Roboto"/>
                        </a:rPr>
                        <a:t>0.0</a:t>
                      </a:r>
                      <a:endParaRPr lang="en-IN" sz="1000">
                        <a:solidFill>
                          <a:schemeClr val="bg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>
                          <a:solidFill>
                            <a:schemeClr val="bg1"/>
                          </a:solidFill>
                          <a:latin typeface="Roboto"/>
                          <a:ea typeface="Roboto"/>
                        </a:rPr>
                        <a:t>0.1</a:t>
                      </a:r>
                      <a:endParaRPr lang="en-IN" sz="1000">
                        <a:solidFill>
                          <a:schemeClr val="bg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>
                          <a:solidFill>
                            <a:schemeClr val="bg1"/>
                          </a:solidFill>
                          <a:latin typeface="Roboto"/>
                          <a:ea typeface="Roboto"/>
                        </a:rPr>
                        <a:t>0.2</a:t>
                      </a:r>
                      <a:endParaRPr lang="en-IN" sz="1000">
                        <a:solidFill>
                          <a:schemeClr val="bg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>
                          <a:solidFill>
                            <a:schemeClr val="bg1"/>
                          </a:solidFill>
                          <a:latin typeface="Roboto"/>
                          <a:ea typeface="Roboto"/>
                        </a:rPr>
                        <a:t>0.6</a:t>
                      </a:r>
                      <a:endParaRPr lang="en-IN" sz="1000">
                        <a:solidFill>
                          <a:schemeClr val="bg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>
                          <a:solidFill>
                            <a:schemeClr val="bg1"/>
                          </a:solidFill>
                          <a:latin typeface="Roboto"/>
                          <a:ea typeface="Roboto"/>
                        </a:rPr>
                        <a:t>0.7</a:t>
                      </a:r>
                      <a:endParaRPr lang="en-IN" sz="1000">
                        <a:solidFill>
                          <a:schemeClr val="bg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>
                          <a:solidFill>
                            <a:schemeClr val="bg1"/>
                          </a:solidFill>
                          <a:latin typeface="Roboto"/>
                          <a:ea typeface="Roboto"/>
                        </a:rPr>
                        <a:t>0.8</a:t>
                      </a:r>
                      <a:endParaRPr lang="en-IN" sz="1000">
                        <a:solidFill>
                          <a:schemeClr val="bg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>
                          <a:solidFill>
                            <a:schemeClr val="bg1"/>
                          </a:solidFill>
                          <a:latin typeface="Roboto"/>
                          <a:ea typeface="Roboto"/>
                        </a:rPr>
                        <a:t>0%</a:t>
                      </a:r>
                      <a:endParaRPr lang="en-IN" sz="1000">
                        <a:solidFill>
                          <a:schemeClr val="bg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>
                          <a:solidFill>
                            <a:schemeClr val="bg1"/>
                          </a:solidFill>
                          <a:latin typeface="Roboto"/>
                          <a:ea typeface="Roboto"/>
                        </a:rPr>
                        <a:t>0.05%</a:t>
                      </a:r>
                      <a:endParaRPr lang="en-IN" sz="1000">
                        <a:solidFill>
                          <a:schemeClr val="bg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64837184"/>
                  </a:ext>
                </a:extLst>
              </a:tr>
              <a:tr h="302403"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/>
                        </a:solidFill>
                        <a:latin typeface="Roboto"/>
                        <a:ea typeface="Roboto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solidFill>
                            <a:schemeClr val="bg1"/>
                          </a:solidFill>
                          <a:latin typeface="Roboto"/>
                          <a:ea typeface="Roboto"/>
                        </a:rPr>
                        <a:t>Numeric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>
                          <a:solidFill>
                            <a:schemeClr val="bg1"/>
                          </a:solidFill>
                          <a:latin typeface="Roboto"/>
                          <a:ea typeface="Roboto"/>
                        </a:rPr>
                        <a:t>-6599</a:t>
                      </a:r>
                      <a:endParaRPr lang="en-IN" sz="1000">
                        <a:solidFill>
                          <a:schemeClr val="bg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>
                          <a:solidFill>
                            <a:schemeClr val="bg1"/>
                          </a:solidFill>
                          <a:latin typeface="Roboto"/>
                          <a:ea typeface="Roboto"/>
                        </a:rPr>
                        <a:t>-351.5</a:t>
                      </a:r>
                      <a:endParaRPr lang="en-IN" sz="1000">
                        <a:solidFill>
                          <a:schemeClr val="bg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>
                          <a:solidFill>
                            <a:schemeClr val="bg1"/>
                          </a:solidFill>
                          <a:latin typeface="Roboto"/>
                          <a:ea typeface="Roboto"/>
                        </a:rPr>
                        <a:t>83.9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>
                          <a:solidFill>
                            <a:schemeClr val="bg1"/>
                          </a:solidFill>
                          <a:latin typeface="Roboto"/>
                          <a:ea typeface="Roboto"/>
                        </a:rPr>
                        <a:t>0.0</a:t>
                      </a:r>
                      <a:endParaRPr lang="en-IN" sz="1000">
                        <a:solidFill>
                          <a:schemeClr val="bg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>
                          <a:solidFill>
                            <a:schemeClr val="bg1"/>
                          </a:solidFill>
                          <a:latin typeface="Roboto"/>
                          <a:ea typeface="Roboto"/>
                        </a:rPr>
                        <a:t>9.2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>
                          <a:solidFill>
                            <a:schemeClr val="bg1"/>
                          </a:solidFill>
                          <a:latin typeface="Roboto"/>
                          <a:ea typeface="Roboto"/>
                        </a:rPr>
                        <a:t>28.6</a:t>
                      </a:r>
                      <a:endParaRPr lang="en-IN" sz="1000">
                        <a:solidFill>
                          <a:schemeClr val="bg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>
                          <a:solidFill>
                            <a:schemeClr val="bg1"/>
                          </a:solidFill>
                          <a:latin typeface="Roboto"/>
                          <a:ea typeface="Roboto"/>
                        </a:rPr>
                        <a:t>36.8</a:t>
                      </a:r>
                      <a:endParaRPr lang="en-IN" sz="1000">
                        <a:solidFill>
                          <a:schemeClr val="bg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>
                          <a:solidFill>
                            <a:schemeClr val="bg1"/>
                          </a:solidFill>
                          <a:latin typeface="Roboto"/>
                          <a:ea typeface="Roboto"/>
                        </a:rPr>
                        <a:t>211</a:t>
                      </a:r>
                      <a:endParaRPr lang="en-IN" sz="1000">
                        <a:solidFill>
                          <a:schemeClr val="bg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>
                          <a:solidFill>
                            <a:schemeClr val="bg1"/>
                          </a:solidFill>
                          <a:latin typeface="Roboto"/>
                          <a:ea typeface="Roboto"/>
                        </a:rPr>
                        <a:t>587</a:t>
                      </a:r>
                      <a:endParaRPr lang="en-IN" sz="1000">
                        <a:solidFill>
                          <a:schemeClr val="bg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>
                          <a:solidFill>
                            <a:schemeClr val="bg1"/>
                          </a:solidFill>
                          <a:latin typeface="Roboto"/>
                          <a:ea typeface="Roboto"/>
                        </a:rPr>
                        <a:t>8399</a:t>
                      </a:r>
                      <a:endParaRPr lang="en-IN" sz="1000">
                        <a:solidFill>
                          <a:schemeClr val="bg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1000" dirty="0">
                        <a:solidFill>
                          <a:schemeClr val="bg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1000" dirty="0">
                        <a:solidFill>
                          <a:schemeClr val="bg1"/>
                        </a:solidFill>
                        <a:latin typeface="Roboto"/>
                        <a:ea typeface="Roboto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16168721"/>
                  </a:ext>
                </a:extLst>
              </a:tr>
              <a:tr h="391786">
                <a:tc>
                  <a:txBody>
                    <a:bodyPr/>
                    <a:lstStyle/>
                    <a:p>
                      <a:pPr marL="0" marR="0" lvl="0" indent="0" algn="ctr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</a:pPr>
                      <a:endParaRPr lang="en-US" sz="1000" dirty="0">
                        <a:solidFill>
                          <a:schemeClr val="bg1"/>
                        </a:solidFill>
                        <a:latin typeface="Roboto"/>
                        <a:ea typeface="Roboto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solidFill>
                            <a:schemeClr val="bg1"/>
                          </a:solidFill>
                          <a:latin typeface="Roboto"/>
                          <a:ea typeface="Roboto"/>
                        </a:rPr>
                        <a:t>Numeric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>
                          <a:solidFill>
                            <a:schemeClr val="bg1"/>
                          </a:solidFill>
                          <a:latin typeface="Roboto"/>
                          <a:ea typeface="Roboto"/>
                        </a:rPr>
                        <a:t>1.0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 dirty="0">
                          <a:solidFill>
                            <a:schemeClr val="bg1"/>
                          </a:solidFill>
                          <a:latin typeface="Roboto"/>
                          <a:ea typeface="Roboto"/>
                        </a:rPr>
                        <a:t>1.1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>
                          <a:solidFill>
                            <a:schemeClr val="bg1"/>
                          </a:solidFill>
                          <a:latin typeface="Roboto"/>
                          <a:ea typeface="Roboto"/>
                        </a:rPr>
                        <a:t>1.32</a:t>
                      </a:r>
                      <a:endParaRPr lang="en-IN" sz="1000">
                        <a:solidFill>
                          <a:schemeClr val="bg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>
                          <a:solidFill>
                            <a:schemeClr val="bg1"/>
                          </a:solidFill>
                          <a:latin typeface="Roboto"/>
                          <a:ea typeface="Roboto"/>
                        </a:rPr>
                        <a:t>2.61</a:t>
                      </a:r>
                      <a:endParaRPr lang="en-IN" sz="1000">
                        <a:solidFill>
                          <a:schemeClr val="bg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>
                          <a:solidFill>
                            <a:schemeClr val="bg1"/>
                          </a:solidFill>
                          <a:latin typeface="Roboto"/>
                          <a:ea typeface="Roboto"/>
                        </a:rPr>
                        <a:t>7.7</a:t>
                      </a:r>
                      <a:endParaRPr lang="en-IN" sz="1000">
                        <a:solidFill>
                          <a:schemeClr val="bg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>
                          <a:solidFill>
                            <a:schemeClr val="bg1"/>
                          </a:solidFill>
                          <a:latin typeface="Roboto"/>
                          <a:ea typeface="Roboto"/>
                        </a:rPr>
                        <a:t>26.4</a:t>
                      </a:r>
                      <a:endParaRPr lang="en-IN" sz="1000">
                        <a:solidFill>
                          <a:schemeClr val="bg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>
                          <a:solidFill>
                            <a:schemeClr val="bg1"/>
                          </a:solidFill>
                          <a:latin typeface="Roboto"/>
                          <a:ea typeface="Roboto"/>
                        </a:rPr>
                        <a:t>24.4</a:t>
                      </a:r>
                      <a:endParaRPr lang="en-IN" sz="1000">
                        <a:solidFill>
                          <a:schemeClr val="bg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>
                          <a:solidFill>
                            <a:schemeClr val="bg1"/>
                          </a:solidFill>
                          <a:latin typeface="Roboto"/>
                          <a:ea typeface="Roboto"/>
                        </a:rPr>
                        <a:t>111</a:t>
                      </a:r>
                      <a:endParaRPr lang="en-IN" sz="1000">
                        <a:solidFill>
                          <a:schemeClr val="bg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>
                          <a:solidFill>
                            <a:schemeClr val="bg1"/>
                          </a:solidFill>
                          <a:latin typeface="Roboto"/>
                          <a:ea typeface="Roboto"/>
                        </a:rPr>
                        <a:t>286</a:t>
                      </a:r>
                      <a:endParaRPr lang="en-IN" sz="1000">
                        <a:solidFill>
                          <a:schemeClr val="bg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>
                          <a:solidFill>
                            <a:schemeClr val="bg1"/>
                          </a:solidFill>
                          <a:latin typeface="Roboto"/>
                          <a:ea typeface="Roboto"/>
                        </a:rPr>
                        <a:t>933</a:t>
                      </a:r>
                      <a:endParaRPr lang="en-IN" sz="1000">
                        <a:solidFill>
                          <a:schemeClr val="bg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>
                          <a:solidFill>
                            <a:schemeClr val="bg1"/>
                          </a:solidFill>
                          <a:latin typeface="Roboto"/>
                          <a:ea typeface="Roboto"/>
                        </a:rPr>
                        <a:t>0%</a:t>
                      </a:r>
                      <a:endParaRPr lang="en-IN" sz="1000">
                        <a:solidFill>
                          <a:schemeClr val="bg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 dirty="0">
                          <a:solidFill>
                            <a:schemeClr val="bg1"/>
                          </a:solidFill>
                          <a:latin typeface="Roboto"/>
                          <a:ea typeface="Roboto"/>
                        </a:rPr>
                        <a:t>32.66%</a:t>
                      </a:r>
                      <a:endParaRPr lang="en-IN" sz="1000" dirty="0">
                        <a:solidFill>
                          <a:schemeClr val="bg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2937994"/>
                  </a:ext>
                </a:extLst>
              </a:tr>
            </a:tbl>
          </a:graphicData>
        </a:graphic>
      </p:graphicFrame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D4388CE1-9518-E487-CAF2-AA3C03164D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2896353"/>
              </p:ext>
            </p:extLst>
          </p:nvPr>
        </p:nvGraphicFramePr>
        <p:xfrm>
          <a:off x="566352" y="327946"/>
          <a:ext cx="4195301" cy="370840"/>
        </p:xfrm>
        <a:graphic>
          <a:graphicData uri="http://schemas.openxmlformats.org/drawingml/2006/table">
            <a:tbl>
              <a:tblPr firstRow="1" bandRow="1">
                <a:tableStyleId>{7C32AA2C-D27D-4419-AF1A-19E52163CEF9}</a:tableStyleId>
              </a:tblPr>
              <a:tblGrid>
                <a:gridCol w="4195301">
                  <a:extLst>
                    <a:ext uri="{9D8B030D-6E8A-4147-A177-3AD203B41FA5}">
                      <a16:colId xmlns:a16="http://schemas.microsoft.com/office/drawing/2014/main" val="1543581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EDD :</a:t>
                      </a:r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EXPLORATORY DATA  DICTONARY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65776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791381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114;p41">
            <a:extLst>
              <a:ext uri="{FF2B5EF4-FFF2-40B4-BE49-F238E27FC236}">
                <a16:creationId xmlns:a16="http://schemas.microsoft.com/office/drawing/2014/main" id="{0D715BE7-B0F5-41FB-8B9B-CD5C69B5EE4E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" y="1"/>
            <a:ext cx="9143998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B4F282E-E8D7-2895-0890-E789CB2CED26}"/>
              </a:ext>
            </a:extLst>
          </p:cNvPr>
          <p:cNvSpPr txBox="1"/>
          <p:nvPr/>
        </p:nvSpPr>
        <p:spPr>
          <a:xfrm>
            <a:off x="621437" y="1180730"/>
            <a:ext cx="495374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 		 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72F9D9-60F1-B3B2-7E1F-911A007DE1C5}"/>
              </a:ext>
            </a:extLst>
          </p:cNvPr>
          <p:cNvSpPr txBox="1"/>
          <p:nvPr/>
        </p:nvSpPr>
        <p:spPr>
          <a:xfrm>
            <a:off x="2077375" y="1550062"/>
            <a:ext cx="64451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solidFill>
                <a:schemeClr val="bg1"/>
              </a:solidFill>
            </a:endParaRP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1F6E92F1-9D89-3E3E-4C8E-76D219C42E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4028636"/>
              </p:ext>
            </p:extLst>
          </p:nvPr>
        </p:nvGraphicFramePr>
        <p:xfrm>
          <a:off x="958788" y="1245574"/>
          <a:ext cx="7395099" cy="3509602"/>
        </p:xfrm>
        <a:graphic>
          <a:graphicData uri="http://schemas.openxmlformats.org/drawingml/2006/table">
            <a:tbl>
              <a:tblPr firstRow="1" bandRow="1">
                <a:tableStyleId>{7C32AA2C-D27D-4419-AF1A-19E52163CEF9}</a:tableStyleId>
              </a:tblPr>
              <a:tblGrid>
                <a:gridCol w="2790989">
                  <a:extLst>
                    <a:ext uri="{9D8B030D-6E8A-4147-A177-3AD203B41FA5}">
                      <a16:colId xmlns:a16="http://schemas.microsoft.com/office/drawing/2014/main" val="329223860"/>
                    </a:ext>
                  </a:extLst>
                </a:gridCol>
                <a:gridCol w="4604110">
                  <a:extLst>
                    <a:ext uri="{9D8B030D-6E8A-4147-A177-3AD203B41FA5}">
                      <a16:colId xmlns:a16="http://schemas.microsoft.com/office/drawing/2014/main" val="3001227033"/>
                    </a:ext>
                  </a:extLst>
                </a:gridCol>
              </a:tblGrid>
              <a:tr h="370162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New columns</a:t>
                      </a:r>
                      <a:endParaRPr lang="en-IN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en-IN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6814219"/>
                  </a:ext>
                </a:extLst>
              </a:tr>
              <a:tr h="592488">
                <a:tc>
                  <a:txBody>
                    <a:bodyPr/>
                    <a:lstStyle/>
                    <a:p>
                      <a:r>
                        <a:rPr lang="en-US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No of places Travelled</a:t>
                      </a:r>
                      <a:endParaRPr lang="en-IN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We had created a separate column according to how many places that a package  covers.</a:t>
                      </a:r>
                    </a:p>
                    <a:p>
                      <a:endParaRPr lang="en-IN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8962397"/>
                  </a:ext>
                </a:extLst>
              </a:tr>
              <a:tr h="592488">
                <a:tc>
                  <a:txBody>
                    <a:bodyPr/>
                    <a:lstStyle/>
                    <a:p>
                      <a:r>
                        <a:rPr lang="en-US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No of sight seeing places</a:t>
                      </a:r>
                      <a:endParaRPr lang="en-IN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We had created a separate column according to how many places that a package  covers.</a:t>
                      </a:r>
                    </a:p>
                    <a:p>
                      <a:endParaRPr lang="en-IN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6245025"/>
                  </a:ext>
                </a:extLst>
              </a:tr>
              <a:tr h="592488">
                <a:tc>
                  <a:txBody>
                    <a:bodyPr/>
                    <a:lstStyle/>
                    <a:p>
                      <a:r>
                        <a:rPr lang="en-US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Travel Month</a:t>
                      </a:r>
                      <a:endParaRPr lang="en-IN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We had created a separate column according to which month they have travelled.</a:t>
                      </a:r>
                    </a:p>
                    <a:p>
                      <a:endParaRPr lang="en-IN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853242"/>
                  </a:ext>
                </a:extLst>
              </a:tr>
              <a:tr h="592488">
                <a:tc>
                  <a:txBody>
                    <a:bodyPr/>
                    <a:lstStyle/>
                    <a:p>
                      <a:r>
                        <a:rPr lang="en-US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No of Airlines used</a:t>
                      </a:r>
                      <a:endParaRPr lang="en-IN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We had created a separate column according to Which how many number of airlines used to reach the destination in the package.</a:t>
                      </a:r>
                    </a:p>
                    <a:p>
                      <a:endParaRPr lang="en-IN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0059116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227BDF38-3678-5608-CB66-4869BD84A273}"/>
              </a:ext>
            </a:extLst>
          </p:cNvPr>
          <p:cNvSpPr/>
          <p:nvPr/>
        </p:nvSpPr>
        <p:spPr>
          <a:xfrm>
            <a:off x="958788" y="624228"/>
            <a:ext cx="2663630" cy="466044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solidFill>
                  <a:schemeClr val="bg1"/>
                </a:solidFill>
              </a:rPr>
              <a:t>Feature Engineering</a:t>
            </a:r>
            <a:endParaRPr lang="en-IN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21928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114;p41">
            <a:extLst>
              <a:ext uri="{FF2B5EF4-FFF2-40B4-BE49-F238E27FC236}">
                <a16:creationId xmlns:a16="http://schemas.microsoft.com/office/drawing/2014/main" id="{A68717F1-FD26-04A4-BA69-FE2033AA8E75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" y="350"/>
            <a:ext cx="9143998" cy="514349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" name="Table 7">
            <a:extLst>
              <a:ext uri="{FF2B5EF4-FFF2-40B4-BE49-F238E27FC236}">
                <a16:creationId xmlns:a16="http://schemas.microsoft.com/office/drawing/2014/main" id="{632F3B7C-E94B-B126-CAF0-37F7FF7873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5897030"/>
              </p:ext>
            </p:extLst>
          </p:nvPr>
        </p:nvGraphicFramePr>
        <p:xfrm>
          <a:off x="958788" y="1245574"/>
          <a:ext cx="7395099" cy="3509602"/>
        </p:xfrm>
        <a:graphic>
          <a:graphicData uri="http://schemas.openxmlformats.org/drawingml/2006/table">
            <a:tbl>
              <a:tblPr firstRow="1" bandRow="1">
                <a:tableStyleId>{7C32AA2C-D27D-4419-AF1A-19E52163CEF9}</a:tableStyleId>
              </a:tblPr>
              <a:tblGrid>
                <a:gridCol w="2790989">
                  <a:extLst>
                    <a:ext uri="{9D8B030D-6E8A-4147-A177-3AD203B41FA5}">
                      <a16:colId xmlns:a16="http://schemas.microsoft.com/office/drawing/2014/main" val="329223860"/>
                    </a:ext>
                  </a:extLst>
                </a:gridCol>
                <a:gridCol w="4604110">
                  <a:extLst>
                    <a:ext uri="{9D8B030D-6E8A-4147-A177-3AD203B41FA5}">
                      <a16:colId xmlns:a16="http://schemas.microsoft.com/office/drawing/2014/main" val="3001227033"/>
                    </a:ext>
                  </a:extLst>
                </a:gridCol>
              </a:tblGrid>
              <a:tr h="370162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New columns</a:t>
                      </a:r>
                      <a:endParaRPr lang="en-IN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en-IN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6814219"/>
                  </a:ext>
                </a:extLst>
              </a:tr>
              <a:tr h="592488">
                <a:tc>
                  <a:txBody>
                    <a:bodyPr/>
                    <a:lstStyle/>
                    <a:p>
                      <a:r>
                        <a:rPr lang="en-US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Different Package Type</a:t>
                      </a:r>
                      <a:endParaRPr lang="en-IN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We had created a separate column according to the unique number of types in it to </a:t>
                      </a:r>
                      <a:r>
                        <a:rPr lang="en-US">
                          <a:solidFill>
                            <a:schemeClr val="bg1"/>
                          </a:solidFill>
                        </a:rPr>
                        <a:t>numeric values.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  <a:p>
                      <a:endParaRPr lang="en-IN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8962397"/>
                  </a:ext>
                </a:extLst>
              </a:tr>
              <a:tr h="592488">
                <a:tc>
                  <a:txBody>
                    <a:bodyPr/>
                    <a:lstStyle/>
                    <a:p>
                      <a:r>
                        <a:rPr lang="en-US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Different start city</a:t>
                      </a:r>
                      <a:endParaRPr lang="en-IN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We had created a separate column according to how many places that a package  covers.</a:t>
                      </a:r>
                    </a:p>
                    <a:p>
                      <a:endParaRPr lang="en-IN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6245025"/>
                  </a:ext>
                </a:extLst>
              </a:tr>
              <a:tr h="592488">
                <a:tc>
                  <a:txBody>
                    <a:bodyPr/>
                    <a:lstStyle/>
                    <a:p>
                      <a:r>
                        <a:rPr lang="en-US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Cancellation types</a:t>
                      </a:r>
                      <a:endParaRPr lang="en-IN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We had created a separate column according to which month they have travelled.</a:t>
                      </a:r>
                    </a:p>
                    <a:p>
                      <a:endParaRPr lang="en-IN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853242"/>
                  </a:ext>
                </a:extLst>
              </a:tr>
              <a:tr h="592488">
                <a:tc>
                  <a:txBody>
                    <a:bodyPr/>
                    <a:lstStyle/>
                    <a:p>
                      <a:r>
                        <a:rPr lang="en-US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No of Airlines used</a:t>
                      </a:r>
                      <a:endParaRPr lang="en-IN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We had created a separate column according to Which how many number of airlines used to reach the destination in the package.</a:t>
                      </a:r>
                    </a:p>
                    <a:p>
                      <a:endParaRPr lang="en-IN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00591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930525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114;p41">
            <a:extLst>
              <a:ext uri="{FF2B5EF4-FFF2-40B4-BE49-F238E27FC236}">
                <a16:creationId xmlns:a16="http://schemas.microsoft.com/office/drawing/2014/main" id="{74A7A7D9-3925-875E-CD30-CF47C5390724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" y="350"/>
            <a:ext cx="9143998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F05476A-7D6D-A611-DBFF-BAF40BDA5B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536" y="1171186"/>
            <a:ext cx="3101880" cy="2696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5415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114;p41">
            <a:extLst>
              <a:ext uri="{FF2B5EF4-FFF2-40B4-BE49-F238E27FC236}">
                <a16:creationId xmlns:a16="http://schemas.microsoft.com/office/drawing/2014/main" id="{92F55A3B-9657-B62B-9569-BB3D613FFBF6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" y="350"/>
            <a:ext cx="9143998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8DD22DA-F66C-4F6B-1075-EFEDB10899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259" y="1130315"/>
            <a:ext cx="6111482" cy="2696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944573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19576</TotalTime>
  <Words>664</Words>
  <Application>Microsoft Office PowerPoint</Application>
  <PresentationFormat>On-screen Show (16:9)</PresentationFormat>
  <Paragraphs>134</Paragraphs>
  <Slides>24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Times New Roman</vt:lpstr>
      <vt:lpstr>Wingdings</vt:lpstr>
      <vt:lpstr>Arial</vt:lpstr>
      <vt:lpstr>Roboto</vt:lpstr>
      <vt:lpstr>Calibri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Chetan Kochhar</dc:creator>
  <cp:lastModifiedBy>bhargav vedurupaka</cp:lastModifiedBy>
  <cp:revision>2866</cp:revision>
  <dcterms:modified xsi:type="dcterms:W3CDTF">2022-05-24T05:19:31Z</dcterms:modified>
</cp:coreProperties>
</file>